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5" r:id="rId6"/>
    <p:sldId id="261" r:id="rId7"/>
    <p:sldId id="262" r:id="rId8"/>
    <p:sldId id="260" r:id="rId9"/>
    <p:sldId id="266" r:id="rId10"/>
    <p:sldId id="26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1187D-88FF-09C6-FDE4-1E3697F64175}" v="261" dt="2025-09-23T18:41:57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264A4-7411-4B1F-AA88-59EC6F7AEC3D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FFEE3-6CE1-4331-9530-4E71F53E04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0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Nie trzeba być super wytrenowanym sportowcem, żeby korzystać z walorów zdrowotnych AF, wręcz przeciwnie, „sport to zdrowie” przy bliższej analizie zamienia się na „ruch to zdrowie”</a:t>
            </a:r>
          </a:p>
          <a:p>
            <a:r>
              <a:rPr lang="pl-PL" dirty="0"/>
              <a:t>Ważne, by uznać swoje ciało jako wartość o którą trzeba dbać i poprzez odpowiednią pielęgnację dostarczać mu odpowiednich bodźców.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FFEE3-6CE1-4331-9530-4E71F53E04D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22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Nie trzeba być super wytrenowanym sportowcem, żeby korzystać z walorów zdrowotnych AF, wręcz przeciwnie, „sport to zdrowie” przy bliższej analizie zamienia się na „ruch to zdrowie”</a:t>
            </a:r>
          </a:p>
          <a:p>
            <a:r>
              <a:rPr lang="pl-PL" dirty="0"/>
              <a:t>Ważne, by uznać swoje ciało jako wartość o </a:t>
            </a:r>
            <a:r>
              <a:rPr lang="pl-PL" dirty="0" err="1"/>
              <a:t>któą</a:t>
            </a:r>
            <a:r>
              <a:rPr lang="pl-PL" dirty="0"/>
              <a:t> trzeba dbać i poprzez odpowiednią pielęgnację dostarczać mu odpowiednich bodźców.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FFEE3-6CE1-4331-9530-4E71F53E04D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48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AF nabiera na znaczeniu w kontekście starzejącego się społeczeństwa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FFEE3-6CE1-4331-9530-4E71F53E04D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22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01.10.2025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91408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chemeClr val="accent1">
                    <a:lumMod val="75000"/>
                  </a:schemeClr>
                </a:solidFill>
              </a:rPr>
              <a:t>Aktywność fizyczna w Przedszkolu </a:t>
            </a:r>
            <a:br>
              <a:rPr lang="pl-PL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dirty="0">
                <a:solidFill>
                  <a:schemeClr val="accent1">
                    <a:lumMod val="75000"/>
                  </a:schemeClr>
                </a:solidFill>
              </a:rPr>
              <a:t>i Szkole Promującej Zdrowie -</a:t>
            </a:r>
            <a:br>
              <a:rPr lang="pl-PL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dirty="0">
                <a:solidFill>
                  <a:schemeClr val="accent1">
                    <a:lumMod val="75000"/>
                  </a:schemeClr>
                </a:solidFill>
              </a:rPr>
              <a:t>Dlaczego ruch to klucz do zdrowia </a:t>
            </a:r>
            <a:br>
              <a:rPr lang="pl-PL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dirty="0">
                <a:solidFill>
                  <a:schemeClr val="accent1">
                    <a:lumMod val="75000"/>
                  </a:schemeClr>
                </a:solidFill>
              </a:rPr>
              <a:t>i uczenia się na każdym etapie życia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91840" y="4750118"/>
            <a:ext cx="9144000" cy="2311082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Dr Magdalena Majer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Akademia Kultury Fizycznej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 Krakowie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82739CC-18C6-4CC5-A565-1035C4110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815" y="4750118"/>
            <a:ext cx="733964" cy="12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F4824-3FF6-AC3C-314E-51552288C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335" y="3967464"/>
            <a:ext cx="7539681" cy="22403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magdalena.majer@awf.krakow.pl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9F972-32C9-7FD4-8B04-9038306A2943}"/>
              </a:ext>
            </a:extLst>
          </p:cNvPr>
          <p:cNvSpPr txBox="1"/>
          <p:nvPr/>
        </p:nvSpPr>
        <p:spPr>
          <a:xfrm>
            <a:off x="1913648" y="1420023"/>
            <a:ext cx="97447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215E99"/>
                </a:solidFill>
              </a:rPr>
              <a:t>Życzę</a:t>
            </a:r>
            <a:r>
              <a:rPr lang="en-US" sz="3200" dirty="0">
                <a:solidFill>
                  <a:srgbClr val="215E99"/>
                </a:solidFill>
              </a:rPr>
              <a:t> </a:t>
            </a:r>
            <a:r>
              <a:rPr lang="en-US" sz="3200" dirty="0" err="1">
                <a:solidFill>
                  <a:srgbClr val="215E99"/>
                </a:solidFill>
              </a:rPr>
              <a:t>udanego</a:t>
            </a:r>
            <a:r>
              <a:rPr lang="en-US" sz="3200" dirty="0">
                <a:solidFill>
                  <a:srgbClr val="215E99"/>
                </a:solidFill>
              </a:rPr>
              <a:t> </a:t>
            </a:r>
            <a:r>
              <a:rPr lang="en-US" sz="3200" dirty="0" err="1">
                <a:solidFill>
                  <a:srgbClr val="215E99"/>
                </a:solidFill>
              </a:rPr>
              <a:t>działania</a:t>
            </a:r>
            <a:r>
              <a:rPr lang="en-US" sz="3200" dirty="0">
                <a:solidFill>
                  <a:srgbClr val="215E99"/>
                </a:solidFill>
              </a:rPr>
              <a:t> </a:t>
            </a:r>
            <a:r>
              <a:rPr lang="en-US" sz="3200" dirty="0" err="1">
                <a:solidFill>
                  <a:srgbClr val="215E99"/>
                </a:solidFill>
              </a:rPr>
              <a:t>i</a:t>
            </a:r>
            <a:r>
              <a:rPr lang="en-US" sz="3200" dirty="0">
                <a:solidFill>
                  <a:srgbClr val="215E99"/>
                </a:solidFill>
              </a:rPr>
              <a:t> </a:t>
            </a:r>
            <a:r>
              <a:rPr lang="en-US" sz="3200" dirty="0" err="1">
                <a:solidFill>
                  <a:srgbClr val="215E99"/>
                </a:solidFill>
              </a:rPr>
              <a:t>wspierającego</a:t>
            </a:r>
            <a:r>
              <a:rPr lang="en-US" sz="3200" dirty="0">
                <a:solidFill>
                  <a:srgbClr val="215E99"/>
                </a:solidFill>
              </a:rPr>
              <a:t> </a:t>
            </a:r>
            <a:r>
              <a:rPr lang="en-US" sz="3200" dirty="0" err="1">
                <a:solidFill>
                  <a:srgbClr val="215E99"/>
                </a:solidFill>
              </a:rPr>
              <a:t>środowiska</a:t>
            </a:r>
            <a:r>
              <a:rPr lang="en-US" sz="3200" dirty="0">
                <a:solidFill>
                  <a:srgbClr val="215E9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3887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94A2-3A38-0182-8498-8E6A772C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Fakty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aktywności i/lub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bierności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F6834-A8C5-1497-D415-2586464EA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50338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/>
                <a:cs typeface="Times New Roman"/>
              </a:rPr>
              <a:t>↓</a:t>
            </a:r>
            <a:r>
              <a:rPr lang="pl-PL" dirty="0">
                <a:latin typeface="Times New Roman"/>
                <a:cs typeface="Times New Roman"/>
              </a:rPr>
              <a:t>  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Każde dodatkowe 30 minut siedzenia dziennie zmniejsza szanse 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      na długowieczność,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/>
                <a:cs typeface="Times New Roman"/>
              </a:rPr>
              <a:t>↓  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Każda godzina spędzona przed ekranem obniżała wyniki egzaminów         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     końcowych u brytyjskich uczniów (1h ≈ 9 pkt., 2h ≈ 18 pkt.),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 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Dużo siedzenia od wczesnego wieku wiąże się z większą masą lewej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komory serca w młodej dorosłości, a to z ryzykiem chorób serca,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Już 22 minuty umiarkowanej do intensywnej aktywności dziennie   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mogą zniwelować ryzyka wynikające z długiego siedzenia,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Osoby aktywne mają o 26-31% niższe ryzyko zgonu z wszystkich 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przyczyn oraz o 28-38% z powodu chorób układu krążenia.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6E37-256C-FC88-6520-52575230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Wpływ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zdrowie</a:t>
            </a:r>
            <a:endParaRPr lang="en-US" dirty="0" err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5AE3D57-4B8B-4236-9AEA-E5B2B66496D5}"/>
              </a:ext>
            </a:extLst>
          </p:cNvPr>
          <p:cNvSpPr txBox="1"/>
          <p:nvPr/>
        </p:nvSpPr>
        <p:spPr>
          <a:xfrm>
            <a:off x="1046480" y="2286000"/>
            <a:ext cx="322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Zdrowie fizyczne: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39D7EA9-7F29-41FE-8994-1AC7B9E258A9}"/>
              </a:ext>
            </a:extLst>
          </p:cNvPr>
          <p:cNvSpPr txBox="1"/>
          <p:nvPr/>
        </p:nvSpPr>
        <p:spPr>
          <a:xfrm>
            <a:off x="4485640" y="2326640"/>
            <a:ext cx="322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Zdrowie psychiczne: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351190-05CB-4D19-BF32-7E3F2F2ABFE0}"/>
              </a:ext>
            </a:extLst>
          </p:cNvPr>
          <p:cNvSpPr txBox="1"/>
          <p:nvPr/>
        </p:nvSpPr>
        <p:spPr>
          <a:xfrm>
            <a:off x="7924800" y="2326640"/>
            <a:ext cx="322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Zdrowie społeczne: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A29D2BB-592D-4050-A77B-FC61B3C43AE5}"/>
              </a:ext>
            </a:extLst>
          </p:cNvPr>
          <p:cNvSpPr txBox="1"/>
          <p:nvPr/>
        </p:nvSpPr>
        <p:spPr>
          <a:xfrm>
            <a:off x="762000" y="2897504"/>
            <a:ext cx="3220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Wzmacnia układ krążenia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Obniża ciśnienie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Poprawia metabolizm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Wzmacnia odporność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Zmniejsza ryzyko chorób cywilizacyjnych (otyłość, cukrzyca typu 2 i innych)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Zapobiega osteoporozie (zwiększa gęstość kości)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Skraca czas infekcji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Poprawia jakość snu 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54B4A8F-BCB5-4951-99DD-ED3CA6FF3E64}"/>
              </a:ext>
            </a:extLst>
          </p:cNvPr>
          <p:cNvSpPr txBox="1"/>
          <p:nvPr/>
        </p:nvSpPr>
        <p:spPr>
          <a:xfrm>
            <a:off x="4485640" y="2897504"/>
            <a:ext cx="322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Poprawia nastrój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Obniża poziom lęku i objawy depresji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Pomaga radzić sobie ze stresem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Wzmacnia pewność siebie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Redukuje zachowania agresywne …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331386F-2163-41FF-BC9F-72C403F89D31}"/>
              </a:ext>
            </a:extLst>
          </p:cNvPr>
          <p:cNvSpPr txBox="1"/>
          <p:nvPr/>
        </p:nvSpPr>
        <p:spPr>
          <a:xfrm>
            <a:off x="7924800" y="2897504"/>
            <a:ext cx="322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Kształtuje zachowania prospołeczne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Uczy współdziałania w grupie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Daje poczucie przynależności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Wspiera więzi społeczne 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8792160-2A54-4CA6-BB08-65CAF7F5A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90" y="5001202"/>
            <a:ext cx="2237510" cy="149167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B1372D8-05B5-4989-A932-64487EF4B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77" y="5234266"/>
            <a:ext cx="1887913" cy="12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68D9-EE03-1EA9-3607-C6F04D5B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Aktywność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fizyczna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≠ 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FF743-F037-5D31-9AD1-04334E909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17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Kultura fizyczna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		  					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6316447D-3969-425B-BEB5-522A9DFA7453}"/>
              </a:ext>
            </a:extLst>
          </p:cNvPr>
          <p:cNvCxnSpPr>
            <a:cxnSpLocks/>
          </p:cNvCxnSpPr>
          <p:nvPr/>
        </p:nvCxnSpPr>
        <p:spPr>
          <a:xfrm flipH="1">
            <a:off x="3848677" y="2436813"/>
            <a:ext cx="819576" cy="81438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6E8A435D-B11D-4864-A449-84C51AECA63E}"/>
              </a:ext>
            </a:extLst>
          </p:cNvPr>
          <p:cNvCxnSpPr>
            <a:cxnSpLocks/>
          </p:cNvCxnSpPr>
          <p:nvPr/>
        </p:nvCxnSpPr>
        <p:spPr>
          <a:xfrm>
            <a:off x="6712557" y="2436813"/>
            <a:ext cx="677719" cy="79432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1842CDBD-0D84-497B-BFF4-0A69AA8A3EAE}"/>
              </a:ext>
            </a:extLst>
          </p:cNvPr>
          <p:cNvSpPr/>
          <p:nvPr/>
        </p:nvSpPr>
        <p:spPr>
          <a:xfrm>
            <a:off x="2562725" y="3388445"/>
            <a:ext cx="1893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Wychowanie fizyczne</a:t>
            </a:r>
            <a:endParaRPr lang="pl-PL" sz="2400" dirty="0"/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860F7EAB-9712-4C1A-B4FF-6C39393F80CF}"/>
              </a:ext>
            </a:extLst>
          </p:cNvPr>
          <p:cNvCxnSpPr>
            <a:cxnSpLocks/>
          </p:cNvCxnSpPr>
          <p:nvPr/>
        </p:nvCxnSpPr>
        <p:spPr>
          <a:xfrm flipH="1">
            <a:off x="5061299" y="2429403"/>
            <a:ext cx="572656" cy="85898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7D170D86-6ED9-4ABB-B0E0-83F2F6CA214F}"/>
              </a:ext>
            </a:extLst>
          </p:cNvPr>
          <p:cNvCxnSpPr>
            <a:cxnSpLocks/>
          </p:cNvCxnSpPr>
          <p:nvPr/>
        </p:nvCxnSpPr>
        <p:spPr>
          <a:xfrm>
            <a:off x="7678730" y="2363159"/>
            <a:ext cx="869660" cy="8450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rostokąt 15">
            <a:extLst>
              <a:ext uri="{FF2B5EF4-FFF2-40B4-BE49-F238E27FC236}">
                <a16:creationId xmlns:a16="http://schemas.microsoft.com/office/drawing/2014/main" id="{DE6E8F53-1E9F-42AB-9699-814465C08947}"/>
              </a:ext>
            </a:extLst>
          </p:cNvPr>
          <p:cNvSpPr/>
          <p:nvPr/>
        </p:nvSpPr>
        <p:spPr>
          <a:xfrm>
            <a:off x="4287250" y="3402941"/>
            <a:ext cx="1893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Rekreacja fizyczna</a:t>
            </a:r>
            <a:endParaRPr lang="pl-PL" sz="2400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E9525D8D-2F1A-4AAD-B672-275E22D1833B}"/>
              </a:ext>
            </a:extLst>
          </p:cNvPr>
          <p:cNvSpPr/>
          <p:nvPr/>
        </p:nvSpPr>
        <p:spPr>
          <a:xfrm>
            <a:off x="6332894" y="3410954"/>
            <a:ext cx="2027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Rehabilitacja ruchowa</a:t>
            </a:r>
            <a:endParaRPr lang="pl-PL" sz="2400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E003AD20-D6D6-474A-98B5-CA716BC0B59C}"/>
              </a:ext>
            </a:extLst>
          </p:cNvPr>
          <p:cNvSpPr/>
          <p:nvPr/>
        </p:nvSpPr>
        <p:spPr>
          <a:xfrm>
            <a:off x="7905116" y="3394865"/>
            <a:ext cx="1893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Sport</a:t>
            </a:r>
            <a:endParaRPr lang="pl-PL" sz="2400" dirty="0"/>
          </a:p>
        </p:txBody>
      </p:sp>
      <p:sp>
        <p:nvSpPr>
          <p:cNvPr id="22" name="Nawias klamrowy zamykający 21">
            <a:extLst>
              <a:ext uri="{FF2B5EF4-FFF2-40B4-BE49-F238E27FC236}">
                <a16:creationId xmlns:a16="http://schemas.microsoft.com/office/drawing/2014/main" id="{BBDDC8CB-EDCC-431D-9E85-364A334CDC3D}"/>
              </a:ext>
            </a:extLst>
          </p:cNvPr>
          <p:cNvSpPr/>
          <p:nvPr/>
        </p:nvSpPr>
        <p:spPr>
          <a:xfrm rot="5400000">
            <a:off x="5656847" y="1662812"/>
            <a:ext cx="878305" cy="65090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CAC057B-6543-403C-84C5-5ED3FA6C1D43}"/>
              </a:ext>
            </a:extLst>
          </p:cNvPr>
          <p:cNvSpPr txBox="1"/>
          <p:nvPr/>
        </p:nvSpPr>
        <p:spPr>
          <a:xfrm>
            <a:off x="4721359" y="5652884"/>
            <a:ext cx="293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Aktywność fizyczna</a:t>
            </a:r>
          </a:p>
        </p:txBody>
      </p:sp>
    </p:spTree>
    <p:extLst>
      <p:ext uri="{BB962C8B-B14F-4D97-AF65-F5344CB8AC3E}">
        <p14:creationId xmlns:p14="http://schemas.microsoft.com/office/powerpoint/2010/main" val="22323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68D9-EE03-1EA9-3607-C6F04D5B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Aktywność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fizyczna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≠ 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FF743-F037-5D31-9AD1-04334E909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17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Rekomendacje dot. aktywności fizycznej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		  					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6316447D-3969-425B-BEB5-522A9DFA7453}"/>
              </a:ext>
            </a:extLst>
          </p:cNvPr>
          <p:cNvCxnSpPr>
            <a:cxnSpLocks/>
          </p:cNvCxnSpPr>
          <p:nvPr/>
        </p:nvCxnSpPr>
        <p:spPr>
          <a:xfrm flipH="1">
            <a:off x="3848677" y="2392218"/>
            <a:ext cx="572656" cy="85898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6E8A435D-B11D-4864-A449-84C51AECA63E}"/>
              </a:ext>
            </a:extLst>
          </p:cNvPr>
          <p:cNvCxnSpPr>
            <a:cxnSpLocks/>
          </p:cNvCxnSpPr>
          <p:nvPr/>
        </p:nvCxnSpPr>
        <p:spPr>
          <a:xfrm>
            <a:off x="7431809" y="2392218"/>
            <a:ext cx="677719" cy="79432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1842CDBD-0D84-497B-BFF4-0A69AA8A3EAE}"/>
              </a:ext>
            </a:extLst>
          </p:cNvPr>
          <p:cNvSpPr/>
          <p:nvPr/>
        </p:nvSpPr>
        <p:spPr>
          <a:xfrm>
            <a:off x="3118770" y="3388445"/>
            <a:ext cx="114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u="sng" dirty="0">
                <a:solidFill>
                  <a:schemeClr val="accent1">
                    <a:lumMod val="75000"/>
                  </a:schemeClr>
                </a:solidFill>
              </a:rPr>
              <a:t>Dzieci</a:t>
            </a:r>
            <a:endParaRPr lang="pl-PL" sz="2400" u="sng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9C0146A-5830-400D-9E86-3EDB08632E1D}"/>
              </a:ext>
            </a:extLst>
          </p:cNvPr>
          <p:cNvSpPr/>
          <p:nvPr/>
        </p:nvSpPr>
        <p:spPr>
          <a:xfrm>
            <a:off x="7687540" y="3388445"/>
            <a:ext cx="114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u="sng" dirty="0">
                <a:solidFill>
                  <a:schemeClr val="accent1">
                    <a:lumMod val="75000"/>
                  </a:schemeClr>
                </a:solidFill>
              </a:rPr>
              <a:t>Dorośli</a:t>
            </a:r>
            <a:endParaRPr lang="pl-PL" sz="2400" u="sng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D7CC11E-92EB-4BED-AEE5-31888A131307}"/>
              </a:ext>
            </a:extLst>
          </p:cNvPr>
          <p:cNvSpPr/>
          <p:nvPr/>
        </p:nvSpPr>
        <p:spPr>
          <a:xfrm>
            <a:off x="2228218" y="4184551"/>
            <a:ext cx="2937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Minimum 60 min. dziennie</a:t>
            </a:r>
          </a:p>
          <a:p>
            <a:pPr algn="ctr"/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+ 3 x ćw. wzmacniające mięśnie i kości</a:t>
            </a:r>
            <a:endParaRPr lang="pl-PL" sz="240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27CB1FD7-AF7B-4247-B06C-5FABA4511452}"/>
              </a:ext>
            </a:extLst>
          </p:cNvPr>
          <p:cNvSpPr/>
          <p:nvPr/>
        </p:nvSpPr>
        <p:spPr>
          <a:xfrm>
            <a:off x="6978227" y="4052010"/>
            <a:ext cx="2562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Od 150 – 300 min. w tygodniu aktywność o umiarkowanej intensywności</a:t>
            </a:r>
          </a:p>
          <a:p>
            <a:pPr algn="ctr"/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+ 2 x ćw. siłowe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5363D52-548D-421F-9FDC-A11B54A8E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16" y="2995301"/>
            <a:ext cx="1839291" cy="12261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AA84D0B-2FE5-44EF-A99B-82A74EC49E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62" y="2958357"/>
            <a:ext cx="1839291" cy="12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053A-AEF6-19AE-4F69-15AAFDC4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Tymczasem</a:t>
            </a:r>
            <a:r>
              <a:rPr lang="pl-PL" dirty="0"/>
              <a:t> …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69F0-E6B1-56A1-62E6-B5CF03A6B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35640" cy="48763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33% dzieci w wieku wczesnoszkolnym ma nadwagę/otyłość,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Tylko ok. 20% polskich nastolatków osiąga normy dot. zalecanej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 aktywności fizycznej,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Ok. 48% Polaków w wieku 15-69 lat jest aktywna regularnie,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 ale: bez chodzenia rekreacyjnego, tylko 28%,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80% uczniów SP nie potrafi skakać na skakance,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Średni wynik utrzymania się na drążku w czynnym zwisie 10-latka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 wynosi 8 sek.</a:t>
            </a:r>
            <a:endParaRPr lang="en-US" dirty="0" err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1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FBF9-DB09-B8CD-8EC9-9D629021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Aktywność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fizyczna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funkcje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poznawcze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2A83708-8B13-4D5D-9B4A-94C029FBCB85}"/>
              </a:ext>
            </a:extLst>
          </p:cNvPr>
          <p:cNvSpPr txBox="1"/>
          <p:nvPr/>
        </p:nvSpPr>
        <p:spPr>
          <a:xfrm>
            <a:off x="1828800" y="1694816"/>
            <a:ext cx="846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0000"/>
                </a:solidFill>
              </a:rPr>
              <a:t>!!!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 Regularna aktywność fizyczna sprzyja koncentracji, pamięci i uczeniu się </a:t>
            </a:r>
            <a:r>
              <a:rPr lang="pl-PL" sz="2400" dirty="0">
                <a:solidFill>
                  <a:srgbClr val="FF0000"/>
                </a:solidFill>
              </a:rPr>
              <a:t>!!!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183432C-C718-4B5C-AB62-D91315C53611}"/>
              </a:ext>
            </a:extLst>
          </p:cNvPr>
          <p:cNvSpPr txBox="1"/>
          <p:nvPr/>
        </p:nvSpPr>
        <p:spPr>
          <a:xfrm>
            <a:off x="942340" y="4399279"/>
            <a:ext cx="3164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Wzrost BDNF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Czynnik neurotroficzny</a:t>
            </a:r>
          </a:p>
          <a:p>
            <a:pPr algn="ctr"/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Neurogeneza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27EC650-C0B2-4E91-8DFA-97AF2594D94C}"/>
              </a:ext>
            </a:extLst>
          </p:cNvPr>
          <p:cNvSpPr txBox="1"/>
          <p:nvPr/>
        </p:nvSpPr>
        <p:spPr>
          <a:xfrm>
            <a:off x="942340" y="3026919"/>
            <a:ext cx="316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Dotlenienie mózgu, aktywność płatów czołowych, rozładowanie napięcia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C544E959-29A4-4BFE-9BAF-53D2B217A8B2}"/>
              </a:ext>
            </a:extLst>
          </p:cNvPr>
          <p:cNvCxnSpPr>
            <a:cxnSpLocks/>
          </p:cNvCxnSpPr>
          <p:nvPr/>
        </p:nvCxnSpPr>
        <p:spPr>
          <a:xfrm flipH="1">
            <a:off x="3584747" y="2241051"/>
            <a:ext cx="418293" cy="57450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4A968AEF-CBED-4778-96A8-C0E684D148BF}"/>
              </a:ext>
            </a:extLst>
          </p:cNvPr>
          <p:cNvCxnSpPr>
            <a:cxnSpLocks/>
          </p:cNvCxnSpPr>
          <p:nvPr/>
        </p:nvCxnSpPr>
        <p:spPr>
          <a:xfrm flipV="1">
            <a:off x="4551681" y="4257040"/>
            <a:ext cx="1229359" cy="4947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C3DB9CF-0C8A-4C59-BB76-0CD077F2997C}"/>
              </a:ext>
            </a:extLst>
          </p:cNvPr>
          <p:cNvSpPr txBox="1"/>
          <p:nvPr/>
        </p:nvSpPr>
        <p:spPr>
          <a:xfrm>
            <a:off x="6731002" y="2815553"/>
            <a:ext cx="4518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Badania wskazują na istotny wzrost poziomu BDNF po krótkotrwałym wysiłku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67CCC27-01E5-4A65-9F0F-01D51DD4563A}"/>
              </a:ext>
            </a:extLst>
          </p:cNvPr>
          <p:cNvSpPr txBox="1"/>
          <p:nvPr/>
        </p:nvSpPr>
        <p:spPr>
          <a:xfrm>
            <a:off x="6410962" y="3736235"/>
            <a:ext cx="53644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Regularny trening aerobowy u starszych dorosłych zwiększył objętość przedniej części hipokampa o ok. 2%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500" dirty="0">
                <a:solidFill>
                  <a:schemeClr val="accent1">
                    <a:lumMod val="75000"/>
                  </a:schemeClr>
                </a:solidFill>
              </a:rPr>
              <a:t>(odwrócenie 1-2-letniej utraty objętości związanej z wiekiem)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137E626-F57F-4A29-A201-4C1F71DE8CBC}"/>
              </a:ext>
            </a:extLst>
          </p:cNvPr>
          <p:cNvSpPr txBox="1"/>
          <p:nvPr/>
        </p:nvSpPr>
        <p:spPr>
          <a:xfrm>
            <a:off x="6410962" y="4907111"/>
            <a:ext cx="536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Aktywni fizycznie osiągają lepsze wyniki w testach pamięci roboczej od osób biernych</a:t>
            </a:r>
            <a:endParaRPr lang="pl-PL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693B-7F0E-6BD6-288C-79B027BC7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Jak osiągnąć zalecane normy?</a:t>
            </a:r>
            <a:endParaRPr lang="en-US" dirty="0" err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732D2-61EF-5712-77FF-FD707C6D7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znaleźć zorganizowane zajęcia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organizować własne, regularne zajęcia/treningi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znaleźć sposoby na zwiększenie aktywności w życiu codziennym, np.:</a:t>
            </a: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Wstawa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trakcie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oglądania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tv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Wysiada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z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tramwaju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przystanek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wcześniej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Wysiąść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 windy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dwa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piętra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niżej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Zacząć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ćwiczyć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małymi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kroczkami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496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809098-A55D-4D6F-9A63-1533CEB6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A jak aktywizować społeczność szkolną?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A19216-A98C-42FB-BFD2-9BB5E490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869440"/>
            <a:ext cx="11846560" cy="47548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Umożliwić aktywne przerwy,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Stworzyć przestrzeń na aktywność fizyczną,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Wplatać aktywne przerywniki (gimnastyka śródlekcyjna, „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brain-breaks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”),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Zwiększyć liczbę zajęć ruchowych (np. zajęcia dodatkowe),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Zorganizować zajęcia dla pracowników szkoły/przedszkola,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Organizować dni aktywności dla całej społeczności,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Ogłaszać wyzwania sprawnościowe i/lub aktywizacyjne dla całej  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  społeczności,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Współpracować ze środowiskiem (CAS, KGW itp.).</a:t>
            </a:r>
          </a:p>
        </p:txBody>
      </p:sp>
    </p:spTree>
    <p:extLst>
      <p:ext uri="{BB962C8B-B14F-4D97-AF65-F5344CB8AC3E}">
        <p14:creationId xmlns:p14="http://schemas.microsoft.com/office/powerpoint/2010/main" val="9259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498</Words>
  <Application>Microsoft Office PowerPoint</Application>
  <PresentationFormat>Panoramiczny</PresentationFormat>
  <Paragraphs>97</Paragraphs>
  <Slides>10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Wingdings</vt:lpstr>
      <vt:lpstr>Motyw pakietu Office</vt:lpstr>
      <vt:lpstr>Aktywność fizyczna w Przedszkolu  i Szkole Promującej Zdrowie - Dlaczego ruch to klucz do zdrowia  i uczenia się na każdym etapie życia</vt:lpstr>
      <vt:lpstr>Fakty o aktywności i/lub bierności</vt:lpstr>
      <vt:lpstr>Wpływ AF na zdrowie</vt:lpstr>
      <vt:lpstr>Aktywność fizyczna ≠ Sport</vt:lpstr>
      <vt:lpstr>Aktywność fizyczna ≠ Sport</vt:lpstr>
      <vt:lpstr>Tymczasem …</vt:lpstr>
      <vt:lpstr>Aktywność fizyczna a funkcje poznawcze</vt:lpstr>
      <vt:lpstr>Jak osiągnąć zalecane normy?</vt:lpstr>
      <vt:lpstr>A jak aktywizować społeczność szkolną?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Aktywność fizyczna w Przedszkolu  i Szkole Promującej Zdrowie - Dlaczego ruch to klucz do zdrowia  i uczenia się na każdym etapie życia</dc:title>
  <dc:creator>Magdalena Majer</dc:creator>
  <cp:lastModifiedBy>Marcin Bawoł</cp:lastModifiedBy>
  <cp:revision>190</cp:revision>
  <dcterms:created xsi:type="dcterms:W3CDTF">2025-09-21T15:40:06Z</dcterms:created>
  <dcterms:modified xsi:type="dcterms:W3CDTF">2025-10-01T10:43:08Z</dcterms:modified>
</cp:coreProperties>
</file>